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53" r:id="rId2"/>
    <p:sldId id="358" r:id="rId3"/>
    <p:sldId id="366" r:id="rId4"/>
    <p:sldId id="275" r:id="rId5"/>
    <p:sldId id="384" r:id="rId6"/>
    <p:sldId id="263" r:id="rId7"/>
    <p:sldId id="365" r:id="rId8"/>
    <p:sldId id="285" r:id="rId9"/>
    <p:sldId id="367" r:id="rId10"/>
    <p:sldId id="360" r:id="rId11"/>
    <p:sldId id="364" r:id="rId12"/>
    <p:sldId id="301" r:id="rId13"/>
    <p:sldId id="302" r:id="rId14"/>
    <p:sldId id="359" r:id="rId15"/>
    <p:sldId id="362" r:id="rId16"/>
    <p:sldId id="291" r:id="rId17"/>
    <p:sldId id="310" r:id="rId18"/>
    <p:sldId id="308" r:id="rId19"/>
    <p:sldId id="296" r:id="rId20"/>
    <p:sldId id="300" r:id="rId21"/>
    <p:sldId id="383" r:id="rId22"/>
    <p:sldId id="294" r:id="rId23"/>
    <p:sldId id="357" r:id="rId24"/>
    <p:sldId id="370" r:id="rId25"/>
    <p:sldId id="3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E97726"/>
    <a:srgbClr val="405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DB5CD-7735-4FE8-AF87-3CB16E305A4B}" v="5" dt="2025-11-12T22:24:04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4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43F4-E375-AC4B-93FC-B717B9678AC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1A5F-24C3-C948-B849-66259A8F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47895-9360-2144-8BDC-C6BEBAD77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AA0B4-9696-B009-2550-45425593C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9FC39-301D-47BD-AD96-3B416B49E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D5B0-E75B-4975-99E4-70E94DE33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6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A2487-81D1-7E70-ABDE-7C7574CC8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1317E-2F15-8278-327F-D94E3230F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D39DF-8822-2105-80E0-E2DAF252A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87B31-CFC7-009E-25DF-2205AB007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1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9F980-13AE-1A59-5F55-62373DB81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DA259-B7B4-8328-F601-AC191A556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03D12-AE36-A18A-7F20-ACECD6142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688B-0082-B81A-0A25-0521F3AF2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6ABA0-A8E8-B366-3929-478BBC2E1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94FE7-A193-8971-2FC8-A134B4FA0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17E9A-7A29-02D2-AF75-9565811EB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49FC5-90F8-6928-CDB2-18D0E72AF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4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6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173B5-00F8-6B49-FCCB-D90042126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D8DB26-ECD1-EA8F-A75D-4BEDB56C9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12FC4-FDF2-1DCF-38BA-E23E0239F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29CE0-98D8-22A3-222F-D107BD0A8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173B5-00F8-6B49-FCCB-D90042126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D8DB26-ECD1-EA8F-A75D-4BEDB56C9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12FC4-FDF2-1DCF-38BA-E23E0239F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29CE0-98D8-22A3-222F-D107BD0A8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2304-39C4-E242-8780-D2AB03FD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689E-CFF8-3041-9745-707D28BDD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F021-FB81-6F4E-AA13-03576106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5D92-743A-B84B-9B1B-0E51348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9D07-91C1-F948-BB2B-4F2D0FE6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F2-FDFA-4043-B609-92DCE96A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E0FD-1FD5-5743-93BE-CA080039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5721-15F2-F24D-A615-951E88C9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EBB7-00DC-6240-92B6-207F0FB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588-62C8-BD4E-8D56-246D7479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4825-743A-2543-8686-62A45FB9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EC9C-472B-0F41-8A96-B45850CE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A030-B594-9F49-BD3F-6322BE12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F34A-A091-2C40-8CE4-98B4346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03EF-0F77-7946-8483-E24909C5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BC6-9263-5744-B56A-50ACEA4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425-B4F6-0943-BA13-4A6CF2C2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BD6C-1416-4944-8C77-8C64583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F39B-E09B-9F4C-ADFD-3CBAD04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B47-99C5-0E4F-9617-A0A77670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2D1-37A3-5546-98D7-E8A5F410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11A6-1591-D445-BCE9-101C106E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3B1C-8E75-8E46-BE30-6168F80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C974-D9E8-2343-968F-AFEA0B8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363-FB5D-C746-AD98-D17AC60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BA4B-59AA-7947-9FFA-D727DB3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705-3B1E-4445-8DFA-2B67859A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A21A-C1C1-7C43-88BF-E231B0F1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C4B5-6640-4342-A097-FD9D54C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7A26-F3E6-7542-81A9-ACF153C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691-91C2-3F40-8086-BBF2DE1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EE8D-6A87-0B4C-BA1C-BC32033A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486-785D-494F-9E16-72E23584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13BB4-37EB-6246-8E64-D24B40E4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76A-0621-F042-A0D8-9D4493D8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5789C-0F61-8642-8B02-174D83A74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5786-924F-A340-96B3-0FC796F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C6AF1-C7B5-654A-8FA2-F09A9BC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C4CE0-B4BF-FA43-BBDD-ACDCA6C2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243-1A24-6141-A15E-B9AC2BD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CC305-F2A6-3B49-B502-2B4E227C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A4B91-911E-7144-B40D-19A1A105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0422-1E7F-0648-B3ED-F362F48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5D64-C61D-CE42-A0C2-90050837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C430-AE25-B649-8B72-92B7B90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44CF-698A-AB4B-A4D2-79267BB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E54-045E-0D4E-8E17-1B6B33F7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3FF-61A8-5548-9012-5C169075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29ED8-31FA-1940-96D9-7198C17DA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640EE-0206-9F42-9591-CF7FBAC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6189-CBB6-3241-A1D8-09D2B0FF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49B5-742E-D842-B114-F07921F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D540-022C-AB44-A054-CC9DC6B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559E-EF2F-B947-B0B4-FC8BB212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D7B-AA92-174B-9696-E8954B95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5CB6-A01C-5748-86EE-C644715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A3A-F935-5347-AE0F-BB16FD6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8211-1D6B-5E49-9A93-0342E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5BCEF-4D40-9941-8B0C-076B913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254-F1A5-0E4B-BDFC-DB5FEAA7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1BF1-2B2C-E344-9D74-1548510C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60F-FA3E-894B-9580-97544D1DC68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2883-1003-D74E-880E-A6A8DB5D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5A030-AB45-DC4D-9051-447C3DD9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www.govst.edu/tui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hyperlink" Target="mailto:faid@govst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aid@govst.edu" TargetMode="External"/><Relationship Id="rId4" Type="http://schemas.openxmlformats.org/officeDocument/2006/relationships/hyperlink" Target="https://studentaid.gov/h/apply-for-aid/fafs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aid@govst.edu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st.edu/employment-resources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ly.govst.edu/apply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raduateAdmission@govst.edu" TargetMode="External"/><Relationship Id="rId7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raduateadmission@govst.edu" TargetMode="External"/><Relationship Id="rId5" Type="http://schemas.openxmlformats.org/officeDocument/2006/relationships/hyperlink" Target="https://www.apply.govst.edu/apply/" TargetMode="External"/><Relationship Id="rId4" Type="http://schemas.openxmlformats.org/officeDocument/2006/relationships/hyperlink" Target="https://apply.govst.edu/portal/virtualappointment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st.edu/abou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s://www.govst.edu/accreditation/" TargetMode="External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sunews.govst.edu/faculty-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orange banner with a building in the background&#10;&#10;Description automatically generated">
            <a:extLst>
              <a:ext uri="{FF2B5EF4-FFF2-40B4-BE49-F238E27FC236}">
                <a16:creationId xmlns:a16="http://schemas.microsoft.com/office/drawing/2014/main" id="{EE82F58A-D6EA-509D-88ED-A0AF90B3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5DE4B0F-8099-228A-7226-2FBFFD2A357F}"/>
              </a:ext>
            </a:extLst>
          </p:cNvPr>
          <p:cNvGrpSpPr/>
          <p:nvPr/>
        </p:nvGrpSpPr>
        <p:grpSpPr>
          <a:xfrm>
            <a:off x="606910" y="5416424"/>
            <a:ext cx="7526923" cy="1569660"/>
            <a:chOff x="4438246" y="5288340"/>
            <a:chExt cx="7526923" cy="1569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38FBD0-AE30-62DA-57AF-C89B1468C1CF}"/>
                </a:ext>
              </a:extLst>
            </p:cNvPr>
            <p:cNvSpPr txBox="1"/>
            <p:nvPr/>
          </p:nvSpPr>
          <p:spPr>
            <a:xfrm>
              <a:off x="4438246" y="5288340"/>
              <a:ext cx="2810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latin typeface="Trade Gothic LT Std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394CBF-A6B6-B9D2-FCB0-0CA9B7EBD307}"/>
                </a:ext>
              </a:extLst>
            </p:cNvPr>
            <p:cNvSpPr txBox="1"/>
            <p:nvPr/>
          </p:nvSpPr>
          <p:spPr>
            <a:xfrm>
              <a:off x="7914228" y="5288340"/>
              <a:ext cx="40509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rade Gothic LT Std" pitchFamily="2" charset="0"/>
                </a:rPr>
                <a:t>Jason Vignone</a:t>
              </a:r>
            </a:p>
            <a:p>
              <a:r>
                <a:rPr lang="en-US" sz="1600" i="1" dirty="0">
                  <a:latin typeface="Trade Gothic LT Std" pitchFamily="2" charset="0"/>
                </a:rPr>
                <a:t>Director of Graduate Admissions &amp; Retention</a:t>
              </a:r>
            </a:p>
            <a:p>
              <a:r>
                <a:rPr lang="en-US" sz="1600" dirty="0">
                  <a:latin typeface="Trade Gothic LT Std" pitchFamily="2" charset="0"/>
                </a:rPr>
                <a:t>(708</a:t>
              </a:r>
              <a:r>
                <a:rPr lang="en-US" sz="1600">
                  <a:latin typeface="Trade Gothic LT Std" pitchFamily="2" charset="0"/>
                </a:rPr>
                <a:t>) 235-7325</a:t>
              </a:r>
              <a:endParaRPr lang="en-US" sz="1600" dirty="0">
                <a:latin typeface="Trade Gothic LT Std" pitchFamily="2" charset="0"/>
              </a:endParaRPr>
            </a:p>
            <a:p>
              <a:r>
                <a:rPr lang="en-US" sz="1600" dirty="0">
                  <a:latin typeface="Trade Gothic LT Std" pitchFamily="2" charset="0"/>
                </a:rPr>
                <a:t>jvignone@govst.edu</a:t>
              </a:r>
            </a:p>
            <a:p>
              <a:endParaRPr lang="en-US" sz="2800" dirty="0">
                <a:latin typeface="Trade Gothic LT Std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F33F87-9807-EFF6-2548-7CC3FA025908}"/>
              </a:ext>
            </a:extLst>
          </p:cNvPr>
          <p:cNvSpPr txBox="1"/>
          <p:nvPr/>
        </p:nvSpPr>
        <p:spPr>
          <a:xfrm>
            <a:off x="4285951" y="1874875"/>
            <a:ext cx="68744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</a:rPr>
              <a:t>Graduate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8D06F0-2F31-EE0F-79EB-BDFEB664A95D}"/>
              </a:ext>
            </a:extLst>
          </p:cNvPr>
          <p:cNvSpPr txBox="1"/>
          <p:nvPr/>
        </p:nvSpPr>
        <p:spPr>
          <a:xfrm>
            <a:off x="5475828" y="3216204"/>
            <a:ext cx="5684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1B2A6-3836-25C1-66EE-B6C06EAF2A91}"/>
              </a:ext>
            </a:extLst>
          </p:cNvPr>
          <p:cNvSpPr txBox="1"/>
          <p:nvPr/>
        </p:nvSpPr>
        <p:spPr>
          <a:xfrm>
            <a:off x="7077516" y="4395701"/>
            <a:ext cx="246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at </a:t>
            </a:r>
            <a:r>
              <a:rPr lang="en-US" sz="3600" dirty="0" err="1">
                <a:solidFill>
                  <a:schemeClr val="bg1"/>
                </a:solidFill>
              </a:rPr>
              <a:t>GovState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5" name="Picture 2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AE713B8-A6C4-D399-53B2-3A55DDBCE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942" y="281580"/>
            <a:ext cx="5529358" cy="11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6BCB-6D67-E5EE-ABED-6BE9C7C0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643E74-3A26-5238-440E-CF618A9E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DD4BB-1E52-0FBD-2C00-4B630FF9CB38}"/>
              </a:ext>
            </a:extLst>
          </p:cNvPr>
          <p:cNvSpPr txBox="1"/>
          <p:nvPr/>
        </p:nvSpPr>
        <p:spPr>
          <a:xfrm>
            <a:off x="3046094" y="218423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Supportive</a:t>
            </a:r>
            <a:r>
              <a:rPr lang="en-US" sz="4800" b="1" dirty="0">
                <a:solidFill>
                  <a:srgbClr val="E97726"/>
                </a:solidFill>
              </a:rPr>
              <a:t> </a:t>
            </a:r>
            <a:r>
              <a:rPr lang="en-US" sz="4800" b="1" dirty="0">
                <a:solidFill>
                  <a:srgbClr val="373737"/>
                </a:solidFill>
              </a:rPr>
              <a:t>Student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F9674-5F91-1F73-AE6F-5B9C9B21B4B1}"/>
              </a:ext>
            </a:extLst>
          </p:cNvPr>
          <p:cNvSpPr txBox="1"/>
          <p:nvPr/>
        </p:nvSpPr>
        <p:spPr>
          <a:xfrm>
            <a:off x="2409753" y="1344250"/>
            <a:ext cx="96212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We’re here to help you, </a:t>
            </a:r>
            <a:r>
              <a:rPr lang="en-US" sz="2000" b="1" dirty="0"/>
              <a:t>even on the hard days.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Our goal is not just to enroll students, but to </a:t>
            </a:r>
            <a:r>
              <a:rPr lang="en-US" sz="2000" b="1" dirty="0"/>
              <a:t>see you through to graduation &amp; success.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Campus Support Services &amp;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08D33-5087-3A50-C081-C735FBCB3689}"/>
              </a:ext>
            </a:extLst>
          </p:cNvPr>
          <p:cNvSpPr txBox="1">
            <a:spLocks noChangeAspect="1"/>
          </p:cNvSpPr>
          <p:nvPr/>
        </p:nvSpPr>
        <p:spPr>
          <a:xfrm>
            <a:off x="3216097" y="3665181"/>
            <a:ext cx="8902751" cy="216704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ASSD - Access Services for Students with 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Academic Resource Center (Tutoring)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Campus Library and </a:t>
            </a:r>
            <a:r>
              <a:rPr lang="en-US" sz="1600" b="1" dirty="0"/>
              <a:t>Research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Career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Computer and IT Services (The Cube)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Counseling and Wellness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GPN – Graduate Professional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LatinX</a:t>
            </a:r>
            <a:r>
              <a:rPr lang="en-US" sz="1600" dirty="0"/>
              <a:t> Resource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Recreation and Fitness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Veterans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Writing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And MORE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224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00"/>
            <a:ext cx="12201420" cy="6863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2984085" y="258353"/>
            <a:ext cx="910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Campus Life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8102" y="1529485"/>
            <a:ext cx="4526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Athletics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Undergrad and graduate athletes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Free tickets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Center for Performing 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Discounted Tickets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Nathan Manilow Sculpture Park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Welcome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Homecoming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Student Activities Council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Finals and Midterm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Student Club/Org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http://www.gsujaguars.com/g/178/3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76" y="258353"/>
            <a:ext cx="1582993" cy="19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8530"/>
          <a:stretch/>
        </p:blipFill>
        <p:spPr>
          <a:xfrm>
            <a:off x="8974317" y="5091728"/>
            <a:ext cx="3001951" cy="1625799"/>
          </a:xfrm>
          <a:prstGeom prst="rect">
            <a:avLst/>
          </a:prstGeom>
        </p:spPr>
      </p:pic>
      <p:pic>
        <p:nvPicPr>
          <p:cNvPr id="2" name="Picture 2" descr="Paul 2006">
            <a:extLst>
              <a:ext uri="{FF2B5EF4-FFF2-40B4-BE49-F238E27FC236}">
                <a16:creationId xmlns:a16="http://schemas.microsoft.com/office/drawing/2014/main" id="{8BB8AFF3-5DC5-E392-E2A4-70E74297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95" y="5079846"/>
            <a:ext cx="2203489" cy="16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763FF-B0B2-7A33-ED87-926C64DA1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684" y="258353"/>
            <a:ext cx="2063100" cy="20478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62A3C1-CCD3-3E86-BEC4-F1A53BE8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65" y="2816382"/>
            <a:ext cx="2791473" cy="18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5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11625" y="348525"/>
            <a:ext cx="949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rade Gothic LT Std" pitchFamily="2" charset="0"/>
              </a:rPr>
              <a:t>45+ Student Clubs and Organizations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2867787" y="1951147"/>
            <a:ext cx="29615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Cultural Affinity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Association of Latin American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Black Student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Chinese Student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International Culture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Muslim Student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Indian Student Organization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Social Change, Volunteerism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Generating Hope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Sustainability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Male Success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Student Peer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b="1" dirty="0"/>
              <a:t>Several Honor Societies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Typically require 3.75 GPA in Graduate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779FB-9CFB-8803-7B63-B7FFF5F8C004}"/>
              </a:ext>
            </a:extLst>
          </p:cNvPr>
          <p:cNvSpPr txBox="1"/>
          <p:nvPr/>
        </p:nvSpPr>
        <p:spPr>
          <a:xfrm>
            <a:off x="5716868" y="1628442"/>
            <a:ext cx="31170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Hobbies and Affinity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ArtForum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Jaguars Anime and Gaming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Pheonix</a:t>
            </a:r>
            <a:r>
              <a:rPr lang="en-US" sz="1400" dirty="0"/>
              <a:t> Newspaper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Drone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GSU Music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Hall of Faith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Computer Technology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Cyber Defense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Fatal Dance Academy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Bowling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Cheer Squad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Dance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Greek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Innovation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Drill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Music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Reconstructured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Soccer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Veterans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Table Tennis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Writers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8C789-92BE-4D28-AB04-BFB4473A84F4}"/>
              </a:ext>
            </a:extLst>
          </p:cNvPr>
          <p:cNvSpPr txBox="1"/>
          <p:nvPr/>
        </p:nvSpPr>
        <p:spPr>
          <a:xfrm>
            <a:off x="8833883" y="1955987"/>
            <a:ext cx="314901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Academic/Professional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Accounting, Finance, Economics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Allied Health 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Biology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CEO Leadership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Coalition of Occupational Therapy Advocates for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Supply Chain Student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Management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National Society of Leadership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National Student Speech Language and Hearing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Physical Therapy Student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Pre-Health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Social Work Student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Education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Students of Addictions Studies</a:t>
            </a:r>
          </a:p>
        </p:txBody>
      </p:sp>
    </p:spTree>
    <p:extLst>
      <p:ext uri="{BB962C8B-B14F-4D97-AF65-F5344CB8AC3E}">
        <p14:creationId xmlns:p14="http://schemas.microsoft.com/office/powerpoint/2010/main" val="2392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5" y="1725044"/>
            <a:ext cx="89492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Mission:</a:t>
            </a:r>
          </a:p>
          <a:p>
            <a:r>
              <a:rPr lang="en-US" sz="2000" dirty="0"/>
              <a:t>The GSU-GPN </a:t>
            </a:r>
            <a:r>
              <a:rPr lang="en-US" sz="2000" b="1" dirty="0"/>
              <a:t>represents and supports </a:t>
            </a:r>
            <a:r>
              <a:rPr lang="en-US" sz="2000" dirty="0"/>
              <a:t>the interests of the University’s </a:t>
            </a:r>
            <a:r>
              <a:rPr lang="en-US" sz="2000" b="1" dirty="0"/>
              <a:t>graduate student community </a:t>
            </a:r>
            <a:r>
              <a:rPr lang="en-US" sz="2000" dirty="0"/>
              <a:t>by supporting scholarly activities and providing opportunities for professional development. The GPN serves as a liaison between the graduate student body and the administration to encourage communication and cooperation.</a:t>
            </a:r>
          </a:p>
          <a:p>
            <a:endParaRPr lang="en-US" sz="1600" b="1" dirty="0"/>
          </a:p>
          <a:p>
            <a:r>
              <a:rPr lang="en-US" sz="2000" b="1" dirty="0"/>
              <a:t>Activities: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Networking Events</a:t>
            </a: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Professional Development Workshops</a:t>
            </a: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Recreational Athletics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000" b="1" dirty="0"/>
              <a:t>Resources: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Resource Library in Blackboard to guide graduate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Advocate for graduate student needs and interests</a:t>
            </a:r>
          </a:p>
          <a:p>
            <a:endParaRPr lang="en-US" sz="2000" b="1" dirty="0">
              <a:latin typeface="Trade Gothic LT St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8148"/>
          <a:stretch/>
        </p:blipFill>
        <p:spPr>
          <a:xfrm>
            <a:off x="8615212" y="3786975"/>
            <a:ext cx="2685068" cy="1242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E9A1A-2A26-1539-41FC-D37F63A97D51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Graduate Professional Network</a:t>
            </a:r>
          </a:p>
        </p:txBody>
      </p:sp>
    </p:spTree>
    <p:extLst>
      <p:ext uri="{BB962C8B-B14F-4D97-AF65-F5344CB8AC3E}">
        <p14:creationId xmlns:p14="http://schemas.microsoft.com/office/powerpoint/2010/main" val="395380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4F3DC-0D36-C786-D6EA-D193C8CB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815988-30E9-8A46-36A6-091859D3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390D0-C691-CD0F-8B60-365B2F23CB68}"/>
              </a:ext>
            </a:extLst>
          </p:cNvPr>
          <p:cNvSpPr txBox="1"/>
          <p:nvPr/>
        </p:nvSpPr>
        <p:spPr>
          <a:xfrm>
            <a:off x="3134229" y="158969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Affordable Tuition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444D3-C137-0DAB-79DD-5E0D44AEB687}"/>
              </a:ext>
            </a:extLst>
          </p:cNvPr>
          <p:cNvSpPr txBox="1"/>
          <p:nvPr/>
        </p:nvSpPr>
        <p:spPr>
          <a:xfrm>
            <a:off x="2419370" y="1420758"/>
            <a:ext cx="977263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Average National Cost of Graduate Tuition and Fees is $21,730 per year*</a:t>
            </a:r>
          </a:p>
          <a:p>
            <a:pPr lvl="2"/>
            <a:r>
              <a:rPr lang="en-US" sz="1100" dirty="0"/>
              <a:t>*Based on National Postsecondary Student Aid Survey from BestColleges.com, includes both public and private institutions</a:t>
            </a:r>
          </a:p>
          <a:p>
            <a:pPr lvl="2"/>
            <a:endParaRPr lang="en-US" sz="1100" dirty="0"/>
          </a:p>
          <a:p>
            <a:pPr lvl="2"/>
            <a:endParaRPr lang="en-US" sz="1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Many GSU students can </a:t>
            </a:r>
            <a:r>
              <a:rPr lang="en-US" sz="2000" b="1" dirty="0"/>
              <a:t>save 25% - 50%</a:t>
            </a:r>
            <a:r>
              <a:rPr lang="en-US" sz="2000" dirty="0"/>
              <a:t> compared to similar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GSU Average Cost of Attendance Per Year:</a:t>
            </a:r>
          </a:p>
          <a:p>
            <a:pPr lvl="3"/>
            <a:endParaRPr lang="en-US" sz="1200" b="1" dirty="0"/>
          </a:p>
          <a:p>
            <a:pPr lvl="3"/>
            <a:r>
              <a:rPr lang="en-US" sz="1400" b="1" dirty="0"/>
              <a:t>	</a:t>
            </a:r>
            <a:r>
              <a:rPr lang="en-US" b="1" dirty="0"/>
              <a:t>9 Credit Hours: $11,374.00</a:t>
            </a:r>
          </a:p>
          <a:p>
            <a:pPr lvl="3"/>
            <a:endParaRPr lang="en-US" sz="1200" b="1" dirty="0"/>
          </a:p>
          <a:p>
            <a:pPr lvl="3"/>
            <a:r>
              <a:rPr lang="en-US" b="1" dirty="0"/>
              <a:t>	6 Credit Hours: $6,958.00</a:t>
            </a:r>
          </a:p>
          <a:p>
            <a:pPr lvl="3"/>
            <a:endParaRPr lang="en-US" dirty="0"/>
          </a:p>
          <a:p>
            <a:pPr lvl="2"/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Tuition Calculator</a:t>
            </a:r>
            <a:r>
              <a:rPr lang="en-US" sz="2000" dirty="0"/>
              <a:t>: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https://www.govst.edu/tuition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	</a:t>
            </a:r>
            <a:r>
              <a:rPr lang="en-US" sz="1200" dirty="0"/>
              <a:t>*Tuition Rates are subject to change</a:t>
            </a:r>
            <a:endParaRPr lang="en-US" sz="16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608181F2-F392-CAE5-437E-1B529F9D5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78" y="4703007"/>
            <a:ext cx="1510019" cy="15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8086FE-B47E-0C97-F68A-2CBC045B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F528E-7067-7FBA-5604-7E05FE50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6D1BF-11C6-24B8-A5C4-85CB195376E4}"/>
              </a:ext>
            </a:extLst>
          </p:cNvPr>
          <p:cNvSpPr txBox="1"/>
          <p:nvPr/>
        </p:nvSpPr>
        <p:spPr>
          <a:xfrm>
            <a:off x="2335382" y="2105046"/>
            <a:ext cx="8858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Questions so far?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6BA2F-A10D-5C81-99A0-4CF4815F9287}"/>
              </a:ext>
            </a:extLst>
          </p:cNvPr>
          <p:cNvSpPr txBox="1"/>
          <p:nvPr/>
        </p:nvSpPr>
        <p:spPr>
          <a:xfrm>
            <a:off x="4317476" y="3783327"/>
            <a:ext cx="5797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Topics Still to Come: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Funding Graduate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18735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Financial Aid for Graduate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400072"/>
            <a:ext cx="105116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Scholarships</a:t>
            </a:r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Student Employment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Graduate Assistantships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61963" indent="-461963">
              <a:buFont typeface="+mj-lt"/>
              <a:buAutoNum type="arabicPeriod"/>
            </a:pPr>
            <a:r>
              <a:rPr lang="en-US" sz="2400" b="1" dirty="0"/>
              <a:t>Loans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algn="ctr"/>
            <a:r>
              <a:rPr lang="en-US" sz="2400" b="1" dirty="0"/>
              <a:t>Talk to the Experts: Financial Aid Office</a:t>
            </a:r>
          </a:p>
          <a:p>
            <a:pPr lvl="1" algn="ctr"/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faid@govst.edu</a:t>
            </a:r>
            <a:endParaRPr lang="en-US" sz="2400" dirty="0"/>
          </a:p>
          <a:p>
            <a:pPr lvl="1" algn="ctr"/>
            <a:r>
              <a:rPr lang="en-US" sz="2400" dirty="0"/>
              <a:t>708.534.4480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3742" r="21882" b="14965"/>
          <a:stretch/>
        </p:blipFill>
        <p:spPr>
          <a:xfrm>
            <a:off x="8648369" y="2179782"/>
            <a:ext cx="3255687" cy="37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301000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How Do I Apply for Financial Aid?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4" y="1620727"/>
            <a:ext cx="4603403" cy="2668156"/>
          </a:xfrm>
          <a:prstGeom prst="rect">
            <a:avLst/>
          </a:prstGeom>
          <a:ln>
            <a:solidFill>
              <a:srgbClr val="E9772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588531" y="2135739"/>
            <a:ext cx="62880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F</a:t>
            </a:r>
            <a:r>
              <a:rPr lang="en-US" sz="2400" dirty="0"/>
              <a:t>REE</a:t>
            </a:r>
            <a:r>
              <a:rPr lang="en-US" sz="2400" b="1" dirty="0"/>
              <a:t> </a:t>
            </a:r>
            <a:r>
              <a:rPr lang="en-US" sz="2400" b="1" u="sng" dirty="0"/>
              <a:t>A</a:t>
            </a:r>
            <a:r>
              <a:rPr lang="en-US" sz="2400" dirty="0"/>
              <a:t>pplication for </a:t>
            </a:r>
            <a:r>
              <a:rPr lang="en-US" sz="2400" b="1" u="sng" dirty="0"/>
              <a:t>F</a:t>
            </a:r>
            <a:r>
              <a:rPr lang="en-US" sz="2400" dirty="0"/>
              <a:t>ederal</a:t>
            </a:r>
            <a:r>
              <a:rPr lang="en-US" sz="2400" b="1" dirty="0"/>
              <a:t> </a:t>
            </a:r>
            <a:r>
              <a:rPr lang="en-US" sz="2400" b="1" u="sng" dirty="0"/>
              <a:t>S</a:t>
            </a:r>
            <a:r>
              <a:rPr lang="en-US" sz="2400" dirty="0"/>
              <a:t>tudent</a:t>
            </a:r>
            <a:r>
              <a:rPr lang="en-US" sz="2400" b="1" dirty="0"/>
              <a:t> </a:t>
            </a:r>
            <a:r>
              <a:rPr lang="en-US" sz="2400" b="1" u="sng" dirty="0"/>
              <a:t>A</a:t>
            </a:r>
            <a:r>
              <a:rPr lang="en-US" sz="2400" dirty="0"/>
              <a:t>id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Found online at studentaid.gov</a:t>
            </a:r>
          </a:p>
          <a:p>
            <a:pPr algn="ctr"/>
            <a:r>
              <a:rPr lang="en-US" dirty="0"/>
              <a:t>Direct Link: (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https://studentaid.gov/h/apply-for-aid/fafsa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2025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2025-2026 FAFSA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35690" y="1396600"/>
            <a:ext cx="85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Have you done the #FAFSA?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30E85-F0BB-C7CE-7A5E-3EA61BDF1C1C}"/>
              </a:ext>
            </a:extLst>
          </p:cNvPr>
          <p:cNvSpPr txBox="1"/>
          <p:nvPr/>
        </p:nvSpPr>
        <p:spPr>
          <a:xfrm>
            <a:off x="516144" y="4528976"/>
            <a:ext cx="4398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Financial Aid Office</a:t>
            </a:r>
            <a:endParaRPr lang="en-US" sz="2000" b="1" dirty="0">
              <a:hlinkClick r:id="rId5"/>
            </a:endParaRPr>
          </a:p>
          <a:p>
            <a:pPr algn="ctr"/>
            <a:r>
              <a:rPr lang="en-US" sz="2000" dirty="0">
                <a:hlinkClick r:id="rId5"/>
              </a:rPr>
              <a:t>faid@govst.edu</a:t>
            </a:r>
            <a:endParaRPr lang="en-US" sz="2000" dirty="0"/>
          </a:p>
          <a:p>
            <a:pPr algn="ctr"/>
            <a:r>
              <a:rPr lang="en-US" sz="2000" dirty="0"/>
              <a:t>708.534.4480 </a:t>
            </a:r>
          </a:p>
        </p:txBody>
      </p:sp>
    </p:spTree>
    <p:extLst>
      <p:ext uri="{BB962C8B-B14F-4D97-AF65-F5344CB8AC3E}">
        <p14:creationId xmlns:p14="http://schemas.microsoft.com/office/powerpoint/2010/main" val="346648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Graduate Student Loans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132854"/>
            <a:ext cx="11500178" cy="3071284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Federal Loans</a:t>
            </a:r>
          </a:p>
          <a:p>
            <a:pPr marL="739775" lvl="1" indent="-282575">
              <a:buFont typeface="Arial" panose="020B0604020202020204" pitchFamily="34" charset="0"/>
              <a:buChar char="•"/>
              <a:tabLst>
                <a:tab pos="4459288" algn="l"/>
              </a:tabLst>
            </a:pPr>
            <a:r>
              <a:rPr lang="en-US" b="1" dirty="0"/>
              <a:t>Federal Direct Unsubsidized Loans:</a:t>
            </a:r>
          </a:p>
          <a:p>
            <a:pPr marL="1196975" lvl="2" indent="-282575">
              <a:buFont typeface="Arial" panose="020B0604020202020204" pitchFamily="34" charset="0"/>
              <a:buChar char="•"/>
              <a:tabLst>
                <a:tab pos="4459288" algn="l"/>
              </a:tabLst>
            </a:pPr>
            <a:endParaRPr lang="en-US" b="1" dirty="0"/>
          </a:p>
          <a:p>
            <a:pPr marL="739775" lvl="1" indent="-282575">
              <a:buFont typeface="Arial" panose="020B0604020202020204" pitchFamily="34" charset="0"/>
              <a:buChar char="•"/>
              <a:tabLst>
                <a:tab pos="4459288" algn="l"/>
              </a:tabLst>
            </a:pPr>
            <a:r>
              <a:rPr lang="en-US" b="1" dirty="0"/>
              <a:t>Federal Direct Graduate PLUS Loans</a:t>
            </a:r>
          </a:p>
          <a:p>
            <a:pPr marL="1196975" lvl="2" indent="-282575">
              <a:buFont typeface="Arial" panose="020B0604020202020204" pitchFamily="34" charset="0"/>
              <a:buChar char="•"/>
              <a:tabLst>
                <a:tab pos="4459288" algn="l"/>
              </a:tabLst>
            </a:pPr>
            <a:r>
              <a:rPr lang="en-US" dirty="0"/>
              <a:t>If you need additional loans beyond the maximum offered in Direct Unsubsidized Loans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enrolled </a:t>
            </a:r>
            <a:r>
              <a:rPr lang="en-US" b="1" dirty="0"/>
              <a:t>at least half-time</a:t>
            </a:r>
            <a:r>
              <a:rPr lang="en-US" dirty="0"/>
              <a:t> with Financial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 Link – Use Extra Funds towards textbooks, eligible living expenses, </a:t>
            </a:r>
            <a:r>
              <a:rPr lang="en-US" dirty="0" err="1"/>
              <a:t>etc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sz="2000" i="1" dirty="0"/>
          </a:p>
          <a:p>
            <a:endParaRPr lang="en-US" sz="2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3EF83-C398-8C98-5691-5D2A6F2CA845}"/>
              </a:ext>
            </a:extLst>
          </p:cNvPr>
          <p:cNvSpPr txBox="1"/>
          <p:nvPr/>
        </p:nvSpPr>
        <p:spPr>
          <a:xfrm>
            <a:off x="377190" y="3816116"/>
            <a:ext cx="674280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Private Student Loans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Typically Higher interest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May have less restrictions</a:t>
            </a:r>
          </a:p>
          <a:p>
            <a:endParaRPr lang="en-US" sz="2000" i="1" dirty="0"/>
          </a:p>
          <a:p>
            <a:endParaRPr lang="en-US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8BF0F-1EE1-50E0-797A-5803C6EF85CE}"/>
              </a:ext>
            </a:extLst>
          </p:cNvPr>
          <p:cNvSpPr txBox="1"/>
          <p:nvPr/>
        </p:nvSpPr>
        <p:spPr>
          <a:xfrm>
            <a:off x="6607927" y="3886114"/>
            <a:ext cx="2965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Financial Aid Office</a:t>
            </a:r>
            <a:endParaRPr lang="en-US" sz="2000" b="1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faid@govst.edu</a:t>
            </a:r>
            <a:endParaRPr lang="en-US" sz="2000" dirty="0"/>
          </a:p>
          <a:p>
            <a:pPr algn="ctr"/>
            <a:r>
              <a:rPr lang="en-US" sz="2000" dirty="0"/>
              <a:t>708.534.4480 </a:t>
            </a:r>
          </a:p>
        </p:txBody>
      </p:sp>
    </p:spTree>
    <p:extLst>
      <p:ext uri="{BB962C8B-B14F-4D97-AF65-F5344CB8AC3E}">
        <p14:creationId xmlns:p14="http://schemas.microsoft.com/office/powerpoint/2010/main" val="346681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Scholarships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C36CF-CA2E-9CC9-0E29-B45B8B49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451" y="1080576"/>
            <a:ext cx="2914286" cy="4133333"/>
          </a:xfrm>
          <a:prstGeom prst="rect">
            <a:avLst/>
          </a:prstGeom>
          <a:ln>
            <a:solidFill>
              <a:srgbClr val="E977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72E622-75CF-EC68-CE42-4C80D5620569}"/>
              </a:ext>
            </a:extLst>
          </p:cNvPr>
          <p:cNvSpPr txBox="1"/>
          <p:nvPr/>
        </p:nvSpPr>
        <p:spPr>
          <a:xfrm>
            <a:off x="300990" y="1059120"/>
            <a:ext cx="112128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GSU Scholarship homepage: </a:t>
            </a:r>
            <a:r>
              <a:rPr lang="en-US" altLang="en-US" sz="2400" dirty="0">
                <a:ea typeface="ＭＳ Ｐゴシック" panose="020B0600070205080204" pitchFamily="34" charset="-128"/>
              </a:rPr>
              <a:t>www.govst.edu/Scholarships/ </a:t>
            </a: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Scholarship Universe: </a:t>
            </a:r>
            <a:r>
              <a:rPr lang="en-US" altLang="en-US" sz="2400" dirty="0">
                <a:ea typeface="ＭＳ Ｐゴシック" panose="020B0600070205080204" pitchFamily="34" charset="-128"/>
              </a:rPr>
              <a:t>www.govst.scholarshipuniverse.com/public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GSU and External scholarships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All vetted = no questioning if the scholarship is legit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Answer questions to filter opportunities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The more you answer, the better the match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Easily apply online to multiple scholarships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Set up alerts for new scholarship opportunities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altLang="en-US" sz="3200" b="1" dirty="0">
              <a:latin typeface="Trade Gothic LT Std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1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3C5FE-737E-D979-0646-13E0D0FB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7ECD2-C138-9861-AABB-A37E0CEE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D49258-790A-E085-005A-CE83FB8FE4A2}"/>
              </a:ext>
            </a:extLst>
          </p:cNvPr>
          <p:cNvSpPr txBox="1"/>
          <p:nvPr/>
        </p:nvSpPr>
        <p:spPr>
          <a:xfrm>
            <a:off x="3078960" y="219139"/>
            <a:ext cx="8858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Trade Gothic LT Std" pitchFamily="2" charset="0"/>
              </a:rPr>
              <a:t>Welcome!</a:t>
            </a:r>
            <a:endParaRPr lang="en-US" sz="11500" dirty="0">
              <a:latin typeface="Trade Gothic LT St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8B46B-D513-3F5C-FB36-61A407D7F0B9}"/>
              </a:ext>
            </a:extLst>
          </p:cNvPr>
          <p:cNvSpPr txBox="1"/>
          <p:nvPr/>
        </p:nvSpPr>
        <p:spPr>
          <a:xfrm>
            <a:off x="5324475" y="2475658"/>
            <a:ext cx="57974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/>
              </a:rPr>
              <a:t>Topics to be Covered: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ade Gothic LT 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About Gov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Benefits of Graduate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Choosing the Right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Tuition and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Next Steps for Admitted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LT Std"/>
              </a:rPr>
              <a:t>Questions?</a:t>
            </a:r>
          </a:p>
        </p:txBody>
      </p:sp>
      <p:pic>
        <p:nvPicPr>
          <p:cNvPr id="22" name="Picture 21" descr="A logo of a university&#10;&#10;Description automatically generated">
            <a:extLst>
              <a:ext uri="{FF2B5EF4-FFF2-40B4-BE49-F238E27FC236}">
                <a16:creationId xmlns:a16="http://schemas.microsoft.com/office/drawing/2014/main" id="{4205E2A0-BE9A-737F-C61B-CC906BCBE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8" y="5956209"/>
            <a:ext cx="1538715" cy="7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4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Graduate Assistantships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70874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https://www.govst.edu/employment-resources/</a:t>
            </a:r>
            <a:endParaRPr lang="en-US" sz="2500" dirty="0"/>
          </a:p>
          <a:p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Research Assistant, Teaching Assistant, Office Staff, Event Staff, </a:t>
            </a:r>
            <a:r>
              <a:rPr lang="en-US" sz="2500" dirty="0" err="1"/>
              <a:t>etc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Work up to 15-20 hours per week in exchange for a stipend and tuition waiver for 6 credits per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Search on </a:t>
            </a:r>
            <a:r>
              <a:rPr lang="en-US" sz="2500" i="1" dirty="0"/>
              <a:t>Jobs For Jaguars </a:t>
            </a:r>
            <a:r>
              <a:rPr lang="en-US" sz="2500" dirty="0"/>
              <a:t>(Handshake)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8" y="1182791"/>
            <a:ext cx="4044142" cy="2693324"/>
          </a:xfrm>
          <a:prstGeom prst="rect">
            <a:avLst/>
          </a:prstGeom>
          <a:solidFill>
            <a:schemeClr val="accent2"/>
          </a:solidFill>
          <a:ln>
            <a:solidFill>
              <a:srgbClr val="E97726"/>
            </a:solidFill>
          </a:ln>
        </p:spPr>
      </p:pic>
    </p:spTree>
    <p:extLst>
      <p:ext uri="{BB962C8B-B14F-4D97-AF65-F5344CB8AC3E}">
        <p14:creationId xmlns:p14="http://schemas.microsoft.com/office/powerpoint/2010/main" val="405164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2957603" y="137590"/>
            <a:ext cx="914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Admission Requirements: Eligibility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071723"/>
            <a:ext cx="905741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rade Gothic LT Std" pitchFamily="2" charset="0"/>
              </a:rPr>
              <a:t>All applicants must</a:t>
            </a:r>
            <a:r>
              <a:rPr lang="en-US" b="1" dirty="0">
                <a:latin typeface="Trade Gothic LT Std" pitchFamily="2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ade Gothic LT Std" pitchFamily="2" charset="0"/>
              </a:rPr>
              <a:t>Have been in </a:t>
            </a:r>
            <a:r>
              <a:rPr lang="en-US" sz="1600" b="1" dirty="0">
                <a:latin typeface="Trade Gothic LT Std" pitchFamily="2" charset="0"/>
              </a:rPr>
              <a:t>good standing </a:t>
            </a:r>
            <a:r>
              <a:rPr lang="en-US" sz="1600" dirty="0">
                <a:latin typeface="Trade Gothic LT Std" pitchFamily="2" charset="0"/>
              </a:rPr>
              <a:t>at the last institution attended.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rade Gothic LT Std" pitchFamily="2" charset="0"/>
              </a:rPr>
              <a:t>Masters-  </a:t>
            </a:r>
            <a:r>
              <a:rPr lang="en-US" sz="1600" dirty="0">
                <a:latin typeface="Trade Gothic LT Std" pitchFamily="2" charset="0"/>
              </a:rPr>
              <a:t>Completed/completing a </a:t>
            </a:r>
            <a:r>
              <a:rPr lang="en-US" sz="1600" b="1" dirty="0">
                <a:latin typeface="Trade Gothic LT Std" pitchFamily="2" charset="0"/>
              </a:rPr>
              <a:t>bachelor’s degree </a:t>
            </a:r>
            <a:endParaRPr lang="en-US" sz="1600" dirty="0">
              <a:latin typeface="Trade Gothic LT Std" pitchFamily="2" charset="0"/>
            </a:endParaRPr>
          </a:p>
          <a:p>
            <a:pPr lvl="1"/>
            <a:r>
              <a:rPr lang="en-US" sz="1200" b="1" dirty="0">
                <a:latin typeface="Trade Gothic LT Std" pitchFamily="2" charset="0"/>
              </a:rPr>
              <a:t>	</a:t>
            </a:r>
            <a:endParaRPr lang="en-US" sz="1200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rade Gothic LT Std" pitchFamily="2" charset="0"/>
              </a:rPr>
              <a:t>Post-Masters Certificates, Doctoral-  </a:t>
            </a:r>
            <a:r>
              <a:rPr lang="en-US" sz="1600" dirty="0">
                <a:latin typeface="Trade Gothic LT Std" pitchFamily="2" charset="0"/>
              </a:rPr>
              <a:t>Completed a </a:t>
            </a:r>
            <a:r>
              <a:rPr lang="en-US" sz="1600" b="1" dirty="0">
                <a:latin typeface="Trade Gothic LT Std" pitchFamily="2" charset="0"/>
              </a:rPr>
              <a:t>master’s degree </a:t>
            </a:r>
            <a:r>
              <a:rPr lang="en-US" sz="1600" dirty="0">
                <a:latin typeface="Trade Gothic LT Std" pitchFamily="2" charset="0"/>
              </a:rPr>
              <a:t>before time of enrollment</a:t>
            </a:r>
            <a:endParaRPr lang="en-US" sz="1600" b="1" dirty="0">
              <a:latin typeface="Trade Gothic LT Std" pitchFamily="2" charset="0"/>
            </a:endParaRPr>
          </a:p>
          <a:p>
            <a:pPr lvl="2"/>
            <a:endParaRPr lang="en-US" dirty="0">
              <a:latin typeface="Trade Gothic LT St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rade Gothic LT Std" pitchFamily="2" charset="0"/>
              </a:rPr>
              <a:t>Program-Specific Requirements</a:t>
            </a:r>
            <a:r>
              <a:rPr lang="en-US" b="1" dirty="0">
                <a:latin typeface="Trade Gothic LT Std" pitchFamily="2" charset="0"/>
              </a:rPr>
              <a:t> can vary.</a:t>
            </a:r>
            <a:r>
              <a:rPr lang="en-US" b="1" i="1" dirty="0">
                <a:latin typeface="Trade Gothic LT Std" pitchFamily="2" charset="0"/>
              </a:rPr>
              <a:t> May </a:t>
            </a:r>
            <a:r>
              <a:rPr lang="en-US" b="1" dirty="0">
                <a:latin typeface="Trade Gothic LT Std" pitchFamily="2" charset="0"/>
              </a:rPr>
              <a:t>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rade Gothic LT Std" pitchFamily="2" charset="0"/>
              </a:rPr>
              <a:t>GPA</a:t>
            </a:r>
            <a:r>
              <a:rPr lang="en-US" sz="1600" dirty="0">
                <a:latin typeface="Trade Gothic LT Std" pitchFamily="2" charset="0"/>
              </a:rPr>
              <a:t>: most programs list a minimum GPA requirement, typically ranging from 2.5- 3.0 on 4.0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rade Gothic LT Std" pitchFamily="2" charset="0"/>
              </a:rPr>
              <a:t>GRE: </a:t>
            </a:r>
            <a:r>
              <a:rPr lang="en-US" sz="1600" dirty="0">
                <a:latin typeface="Trade Gothic LT Std" pitchFamily="2" charset="0"/>
              </a:rPr>
              <a:t>Optional but not required for </a:t>
            </a:r>
            <a:r>
              <a:rPr lang="en-US" sz="1600" i="1" dirty="0">
                <a:latin typeface="Trade Gothic LT Std" pitchFamily="2" charset="0"/>
              </a:rPr>
              <a:t>most</a:t>
            </a:r>
            <a:r>
              <a:rPr lang="en-US" sz="1600" dirty="0">
                <a:latin typeface="Trade Gothic LT Std" pitchFamily="2" charset="0"/>
              </a:rPr>
              <a:t>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rade Gothic LT Std" pitchFamily="2" charset="0"/>
              </a:rPr>
              <a:t>Prerequisites</a:t>
            </a:r>
            <a:r>
              <a:rPr lang="en-US" sz="1600" dirty="0">
                <a:latin typeface="Trade Gothic LT Std" pitchFamily="2" charset="0"/>
              </a:rPr>
              <a:t> (if applicable)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ade Gothic LT Std" pitchFamily="2" charset="0"/>
              </a:rPr>
              <a:t>Conditional Admittance is possible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Trade Gothic LT Std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3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2810731" y="164711"/>
            <a:ext cx="938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Application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071723"/>
            <a:ext cx="9057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rade Gothic LT Std" pitchFamily="2" charset="0"/>
              </a:rPr>
              <a:t>Submit: </a:t>
            </a:r>
            <a:endParaRPr lang="en-US" sz="2800" u="sng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Online Application: </a:t>
            </a:r>
            <a:r>
              <a:rPr lang="en-US" sz="2000" dirty="0">
                <a:latin typeface="Trade Gothic LT St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apply.govst.edu/apply</a:t>
            </a:r>
            <a:endParaRPr lang="en-US" sz="2000" dirty="0">
              <a:latin typeface="Trade Gothic LT Std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Communications Disorders, Masters Occupational Therapy, Physical Therapy use a different link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All Official Transcripts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Program- Specific Requirements vary. May include: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Recommendation forms (LORs), Personal Statement, Resume, </a:t>
            </a:r>
            <a:r>
              <a:rPr lang="en-US" dirty="0" err="1">
                <a:latin typeface="Trade Gothic LT Std" pitchFamily="2" charset="0"/>
              </a:rPr>
              <a:t>etc</a:t>
            </a:r>
            <a:r>
              <a:rPr lang="en-US" dirty="0">
                <a:latin typeface="Trade Gothic LT Std" pitchFamily="2" charset="0"/>
              </a:rPr>
              <a:t> (if applicable)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Trade Gothic LT St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rade Gothic LT Std" pitchFamily="2" charset="0"/>
              </a:rPr>
              <a:t>International Students </a:t>
            </a:r>
            <a:r>
              <a:rPr lang="en-US" dirty="0">
                <a:latin typeface="Trade Gothic LT Std" pitchFamily="2" charset="0"/>
              </a:rPr>
              <a:t>– Must also submit a copy of the biometrics page of passport, and language proficiency scores (IELTS, TOEFL, Duolingo, Pearsons).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5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05765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Next Steps to Apply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12128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rade Gothic LT Std" pitchFamily="2" charset="0"/>
              </a:rPr>
              <a:t>(Optional) Reach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GraduateAdmission@govst.edu</a:t>
            </a:r>
            <a:endParaRPr lang="en-US" dirty="0">
              <a:latin typeface="Trade Gothic LT St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Virtual 1-1 Admissions Appointment: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https://apply.govst.edu/portal/virtualappointments</a:t>
            </a:r>
            <a:endParaRPr lang="en-US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rade Gothic LT Std" pitchFamily="2" charset="0"/>
              </a:rPr>
              <a:t>Complete an application </a:t>
            </a:r>
            <a:r>
              <a:rPr lang="en-US" sz="2200" dirty="0">
                <a:latin typeface="Trade Gothic LT Std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https://www.apply.govst.edu/apply/</a:t>
            </a:r>
            <a:endParaRPr lang="en-US" sz="2200" dirty="0">
              <a:latin typeface="Trade Gothic LT St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Be aware of program deadlines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Submit all necessary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rade Gothic LT Std" pitchFamily="2" charset="0"/>
              </a:rPr>
              <a:t>Let us know the application is complete at </a:t>
            </a:r>
            <a:r>
              <a:rPr lang="en-US" sz="2200" dirty="0">
                <a:latin typeface="Trade Gothic LT Std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graduateadmission@govst.edu</a:t>
            </a:r>
            <a:r>
              <a:rPr lang="en-US" sz="2200" dirty="0">
                <a:latin typeface="Trade Gothic LT Std" pitchFamily="2" charset="0"/>
              </a:rPr>
              <a:t> </a:t>
            </a:r>
            <a:r>
              <a:rPr lang="en-US" sz="2200" b="1" dirty="0">
                <a:latin typeface="Trade Gothic LT Std" pitchFamily="2" charset="0"/>
              </a:rPr>
              <a:t>for expedited processing</a:t>
            </a:r>
          </a:p>
          <a:p>
            <a:endParaRPr lang="en-US" sz="2200" b="1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rade Gothic LT Std" pitchFamily="2" charset="0"/>
              </a:rPr>
              <a:t>Complete FAFSA 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https://studentaid.gov/h/apply-for-aid/fafsa </a:t>
            </a:r>
            <a:endParaRPr lang="en-US" dirty="0">
              <a:latin typeface="Trade Gothic LT St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rade Gothic LT Std" pitchFamily="2" charset="0"/>
              </a:rPr>
              <a:t>Check your application portal for application updates</a:t>
            </a:r>
          </a:p>
        </p:txBody>
      </p:sp>
    </p:spTree>
    <p:extLst>
      <p:ext uri="{BB962C8B-B14F-4D97-AF65-F5344CB8AC3E}">
        <p14:creationId xmlns:p14="http://schemas.microsoft.com/office/powerpoint/2010/main" val="3162959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Already Applied?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017342"/>
            <a:ext cx="112128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After Your Application is Reviewed: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Some Programs -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Email Notification – Update available on your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View Official Decision Letter in Application Portal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rade Gothic LT Std" pitchFamily="2" charset="0"/>
              </a:rPr>
              <a:t>If Admitted: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Decision Letter will have Log In Information and Advisor Information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Contact Advisor – Course Selection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Register for Classes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Summer and Fall Registration opens Week of March 17</a:t>
            </a:r>
            <a:r>
              <a:rPr lang="en-US" sz="2200" baseline="30000" dirty="0">
                <a:latin typeface="Trade Gothic LT Std" pitchFamily="2" charset="0"/>
              </a:rPr>
              <a:t>th</a:t>
            </a:r>
            <a:r>
              <a:rPr lang="en-US" sz="2200" dirty="0">
                <a:latin typeface="Trade Gothic LT Std" pitchFamily="2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Online University Orientation – Application Portal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Program Orientation (If Applicable)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de Gothic LT Std" pitchFamily="2" charset="0"/>
              </a:rPr>
              <a:t>Watch for Emails for Admitted Student - Next Steps Information Sessions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200" dirty="0">
              <a:latin typeface="Trade Gothic LT St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0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4E9C01-F8FF-07F3-CE57-34BF88B22114}"/>
              </a:ext>
            </a:extLst>
          </p:cNvPr>
          <p:cNvSpPr txBox="1"/>
          <p:nvPr/>
        </p:nvSpPr>
        <p:spPr>
          <a:xfrm>
            <a:off x="4513762" y="116649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e Gothic LT Std" pitchFamily="2" charset="0"/>
                <a:ea typeface="+mn-ea"/>
                <a:cs typeface="+mn-cs"/>
              </a:rPr>
              <a:t>Questions?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67B3E9-F520-0A54-FE81-685E142FBE15}"/>
              </a:ext>
            </a:extLst>
          </p:cNvPr>
          <p:cNvGrpSpPr/>
          <p:nvPr/>
        </p:nvGrpSpPr>
        <p:grpSpPr>
          <a:xfrm>
            <a:off x="2931524" y="3578553"/>
            <a:ext cx="9177655" cy="3274257"/>
            <a:chOff x="523869" y="553090"/>
            <a:chExt cx="9177655" cy="32742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C42758-3A51-2646-A549-D3F897A79245}"/>
                </a:ext>
              </a:extLst>
            </p:cNvPr>
            <p:cNvSpPr txBox="1"/>
            <p:nvPr/>
          </p:nvSpPr>
          <p:spPr>
            <a:xfrm>
              <a:off x="606690" y="553090"/>
              <a:ext cx="90948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rade Gothic LT Std" pitchFamily="2" charset="0"/>
                </a:rPr>
                <a:t>apply.govst.edu/apply</a:t>
              </a: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rade Gothic LT Std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94EEF9-710D-1F02-95C2-B8DB51EA5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338" y="2371668"/>
              <a:ext cx="4061604" cy="145567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BD1841-B073-CCD1-5B49-F58ACD0FB7BA}"/>
                </a:ext>
              </a:extLst>
            </p:cNvPr>
            <p:cNvSpPr txBox="1"/>
            <p:nvPr/>
          </p:nvSpPr>
          <p:spPr>
            <a:xfrm>
              <a:off x="523869" y="1281270"/>
              <a:ext cx="90948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rade Gothic LT Std" pitchFamily="2" charset="0"/>
                </a:rPr>
                <a:t>Application Fee Waiver: </a:t>
              </a:r>
              <a:r>
                <a:rPr lang="en-US" sz="4000" b="1" dirty="0">
                  <a:solidFill>
                    <a:schemeClr val="bg1"/>
                  </a:solidFill>
                  <a:latin typeface="Trade Gothic LT Std" pitchFamily="2" charset="0"/>
                </a:rPr>
                <a:t>GSU_GRAD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Entered on “Application Details” Page</a:t>
              </a: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rade Gothic LT Std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61DF16-9FEF-8579-7193-27391889F2CE}"/>
              </a:ext>
            </a:extLst>
          </p:cNvPr>
          <p:cNvSpPr txBox="1"/>
          <p:nvPr/>
        </p:nvSpPr>
        <p:spPr>
          <a:xfrm>
            <a:off x="12096" y="4489289"/>
            <a:ext cx="2836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Virtual Appointments</a:t>
            </a:r>
            <a:endParaRPr lang="en-US" sz="1600" b="1" dirty="0">
              <a:latin typeface="Trade Gothic LT St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4255988" y="1759975"/>
            <a:ext cx="4375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rade Gothic LT Std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pic>
        <p:nvPicPr>
          <p:cNvPr id="1026" name="Picture 2" descr="Jason Vignone">
            <a:extLst>
              <a:ext uri="{FF2B5EF4-FFF2-40B4-BE49-F238E27FC236}">
                <a16:creationId xmlns:a16="http://schemas.microsoft.com/office/drawing/2014/main" id="{A4C795E5-51F0-8F2A-197B-B6921757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90" y="1278067"/>
            <a:ext cx="1866903" cy="1866903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45F727-5D6C-A05F-E8FB-AD06159F9FFD}"/>
              </a:ext>
            </a:extLst>
          </p:cNvPr>
          <p:cNvSpPr txBox="1"/>
          <p:nvPr/>
        </p:nvSpPr>
        <p:spPr>
          <a:xfrm>
            <a:off x="6122891" y="1436809"/>
            <a:ext cx="43753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rade Gothic LT Std" pitchFamily="2" charset="0"/>
              </a:rPr>
              <a:t>Jason Vignone</a:t>
            </a:r>
          </a:p>
          <a:p>
            <a:r>
              <a:rPr lang="en-US" i="1" dirty="0">
                <a:solidFill>
                  <a:schemeClr val="bg1"/>
                </a:solidFill>
                <a:latin typeface="Trade Gothic LT Std" pitchFamily="2" charset="0"/>
              </a:rPr>
              <a:t>Director of Graduate Admissions &amp; Retention</a:t>
            </a:r>
          </a:p>
          <a:p>
            <a:r>
              <a:rPr lang="en-US" dirty="0">
                <a:solidFill>
                  <a:schemeClr val="bg1"/>
                </a:solidFill>
                <a:latin typeface="Trade Gothic LT Std" pitchFamily="2" charset="0"/>
              </a:rPr>
              <a:t>(708) 235-7325</a:t>
            </a:r>
          </a:p>
          <a:p>
            <a:r>
              <a:rPr lang="en-US" dirty="0">
                <a:solidFill>
                  <a:schemeClr val="bg1"/>
                </a:solidFill>
                <a:latin typeface="Trade Gothic LT Std" pitchFamily="2" charset="0"/>
              </a:rPr>
              <a:t>jvignone@govst.edu</a:t>
            </a:r>
          </a:p>
          <a:p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BEC2A0E-D644-BBA3-5BFB-E6476F4F5A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894" b="20741"/>
          <a:stretch/>
        </p:blipFill>
        <p:spPr>
          <a:xfrm>
            <a:off x="551360" y="4827843"/>
            <a:ext cx="1828804" cy="18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4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D0AAF-2ED2-D34D-B046-E1F99F71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8D911-5727-5B4A-93E2-D36635697A23}"/>
              </a:ext>
            </a:extLst>
          </p:cNvPr>
          <p:cNvSpPr txBox="1"/>
          <p:nvPr/>
        </p:nvSpPr>
        <p:spPr>
          <a:xfrm>
            <a:off x="2455618" y="176364"/>
            <a:ext cx="943657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/>
              <a:t>GovState Quick 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27047-51A3-BC43-B3D2-7D7F085F34E8}"/>
              </a:ext>
            </a:extLst>
          </p:cNvPr>
          <p:cNvSpPr txBox="1"/>
          <p:nvPr/>
        </p:nvSpPr>
        <p:spPr>
          <a:xfrm>
            <a:off x="2343701" y="1368391"/>
            <a:ext cx="1005503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- </a:t>
            </a:r>
            <a:r>
              <a:rPr lang="en-US" sz="2400" b="1" dirty="0"/>
              <a:t>Diverse </a:t>
            </a:r>
            <a:r>
              <a:rPr lang="en-US" sz="2400" dirty="0"/>
              <a:t>Faculty, Staff, and Students</a:t>
            </a:r>
          </a:p>
          <a:p>
            <a:r>
              <a:rPr lang="en-US" sz="2400" b="1" dirty="0"/>
              <a:t>        </a:t>
            </a:r>
            <a:r>
              <a:rPr lang="en-US" dirty="0"/>
              <a:t>Culturally, Economically, Generationally</a:t>
            </a:r>
            <a:endParaRPr lang="en-US" sz="2400" dirty="0"/>
          </a:p>
          <a:p>
            <a:endParaRPr lang="en-US" sz="1600" dirty="0"/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44638-2944-1EE3-506A-2178A33F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778" y="4325625"/>
            <a:ext cx="3514920" cy="1465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34507-03E3-301B-43C1-FE0E87CA2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778" y="2010996"/>
            <a:ext cx="3514920" cy="2032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DA6426-1852-20A6-2B20-165D71E43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354" y="2333814"/>
            <a:ext cx="2611201" cy="3457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02E56B-2AAB-F447-CD9F-756BCBFAB373}"/>
              </a:ext>
            </a:extLst>
          </p:cNvPr>
          <p:cNvSpPr txBox="1"/>
          <p:nvPr/>
        </p:nvSpPr>
        <p:spPr>
          <a:xfrm>
            <a:off x="4737061" y="6247935"/>
            <a:ext cx="4873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*As of September 2023, See “Fast Facts” at </a:t>
            </a:r>
            <a:r>
              <a:rPr lang="en-US" sz="1200" dirty="0">
                <a:hlinkClick r:id="rId6"/>
              </a:rPr>
              <a:t>https://www.govst.edu/about/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54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D0AAF-2ED2-D34D-B046-E1F99F71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8D911-5727-5B4A-93E2-D36635697A23}"/>
              </a:ext>
            </a:extLst>
          </p:cNvPr>
          <p:cNvSpPr txBox="1"/>
          <p:nvPr/>
        </p:nvSpPr>
        <p:spPr>
          <a:xfrm>
            <a:off x="2455618" y="176364"/>
            <a:ext cx="943657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/>
              <a:t>GovState</a:t>
            </a:r>
            <a:r>
              <a:rPr lang="en-US" sz="6000" b="1" dirty="0">
                <a:solidFill>
                  <a:srgbClr val="E97726"/>
                </a:solidFill>
              </a:rPr>
              <a:t> </a:t>
            </a:r>
            <a:r>
              <a:rPr lang="en-US" sz="6000" b="1" dirty="0"/>
              <a:t>Quick 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27047-51A3-BC43-B3D2-7D7F085F34E8}"/>
              </a:ext>
            </a:extLst>
          </p:cNvPr>
          <p:cNvSpPr txBox="1"/>
          <p:nvPr/>
        </p:nvSpPr>
        <p:spPr>
          <a:xfrm>
            <a:off x="2155809" y="1196059"/>
            <a:ext cx="6353203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- Founded in </a:t>
            </a:r>
            <a:r>
              <a:rPr lang="en-US" sz="2400" b="1" dirty="0"/>
              <a:t>1969</a:t>
            </a:r>
          </a:p>
          <a:p>
            <a:pPr lvl="1"/>
            <a:r>
              <a:rPr lang="en-US" dirty="0"/>
              <a:t>“The Place Where You Finish What You Started”</a:t>
            </a:r>
          </a:p>
          <a:p>
            <a:r>
              <a:rPr lang="en-US" sz="1200" b="1" dirty="0"/>
              <a:t>  </a:t>
            </a:r>
          </a:p>
          <a:p>
            <a:r>
              <a:rPr lang="en-US" sz="2400" dirty="0"/>
              <a:t>   -  </a:t>
            </a:r>
            <a:r>
              <a:rPr lang="en-US" sz="2400" b="1" dirty="0"/>
              <a:t>Public </a:t>
            </a:r>
            <a:r>
              <a:rPr lang="en-US" sz="2400" dirty="0"/>
              <a:t>Illinois State Institution</a:t>
            </a:r>
            <a:r>
              <a:rPr lang="en-US" sz="2400" b="1" dirty="0"/>
              <a:t> </a:t>
            </a:r>
          </a:p>
          <a:p>
            <a:r>
              <a:rPr lang="en-US" sz="1200" b="1" dirty="0"/>
              <a:t> </a:t>
            </a:r>
            <a:endParaRPr lang="en-US" sz="1200" dirty="0"/>
          </a:p>
          <a:p>
            <a:r>
              <a:rPr lang="en-US" sz="2400" b="1" dirty="0"/>
              <a:t> </a:t>
            </a:r>
            <a:r>
              <a:rPr lang="en-US" sz="2400" dirty="0"/>
              <a:t>      -  </a:t>
            </a:r>
            <a:r>
              <a:rPr lang="en-US" sz="2400" b="1" dirty="0"/>
              <a:t>Accredited 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600" dirty="0"/>
              <a:t>Higher Learning Commission (HLC)</a:t>
            </a:r>
          </a:p>
          <a:p>
            <a:r>
              <a:rPr lang="en-US" sz="1600" dirty="0"/>
              <a:t>	- Illinois Board of Higher Education</a:t>
            </a:r>
          </a:p>
          <a:p>
            <a:r>
              <a:rPr lang="en-US" sz="1600" dirty="0"/>
              <a:t>	- Program-Specific Accreditations 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https://www.govst.edu/accreditation/</a:t>
            </a:r>
            <a:r>
              <a:rPr lang="en-US" sz="1100" dirty="0"/>
              <a:t> </a:t>
            </a:r>
            <a:endParaRPr lang="en-US" sz="1600" dirty="0"/>
          </a:p>
          <a:p>
            <a:r>
              <a:rPr lang="en-US" sz="1200" dirty="0"/>
              <a:t> </a:t>
            </a:r>
          </a:p>
          <a:p>
            <a:r>
              <a:rPr lang="en-US" sz="2400" dirty="0"/>
              <a:t>          -  750 acres of Prairie</a:t>
            </a:r>
          </a:p>
          <a:p>
            <a:r>
              <a:rPr lang="en-US" sz="1200" dirty="0"/>
              <a:t> </a:t>
            </a:r>
          </a:p>
          <a:p>
            <a:r>
              <a:rPr lang="en-US" sz="2400" dirty="0"/>
              <a:t>             - </a:t>
            </a:r>
            <a:r>
              <a:rPr lang="en-US" sz="2400" b="1" dirty="0"/>
              <a:t>12:1</a:t>
            </a:r>
            <a:r>
              <a:rPr lang="en-US" sz="2400" dirty="0"/>
              <a:t> Student-Faculty Ratio</a:t>
            </a:r>
          </a:p>
          <a:p>
            <a:r>
              <a:rPr lang="en-US" sz="1200" dirty="0"/>
              <a:t> </a:t>
            </a:r>
          </a:p>
          <a:p>
            <a:r>
              <a:rPr lang="en-US" sz="2400" dirty="0"/>
              <a:t>                - </a:t>
            </a:r>
            <a:r>
              <a:rPr lang="en-US" sz="2400" b="1" dirty="0"/>
              <a:t>62,000</a:t>
            </a:r>
            <a:r>
              <a:rPr lang="en-US" sz="2400" dirty="0"/>
              <a:t> alumni</a:t>
            </a:r>
          </a:p>
          <a:p>
            <a:r>
              <a:rPr lang="en-US" sz="1400" dirty="0"/>
              <a:t> </a:t>
            </a:r>
          </a:p>
          <a:p>
            <a:r>
              <a:rPr lang="en-US" sz="2400" dirty="0"/>
              <a:t>                   - </a:t>
            </a:r>
            <a:r>
              <a:rPr lang="en-US" sz="2400" b="1" dirty="0"/>
              <a:t>4,338 Enrolled Students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dirty="0"/>
              <a:t>Fall 2024</a:t>
            </a:r>
            <a:endParaRPr lang="en-US" sz="2400" dirty="0"/>
          </a:p>
        </p:txBody>
      </p:sp>
      <p:pic>
        <p:nvPicPr>
          <p:cNvPr id="1026" name="Picture 2" descr="State Universities in Illinois - IACAC">
            <a:extLst>
              <a:ext uri="{FF2B5EF4-FFF2-40B4-BE49-F238E27FC236}">
                <a16:creationId xmlns:a16="http://schemas.microsoft.com/office/drawing/2014/main" id="{BA9E3767-F031-7362-44FC-E4AA397A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064" y="1259207"/>
            <a:ext cx="2805856" cy="36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C9813C5-6A46-E6B6-A56E-259B6A9FB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3970" y="5248844"/>
            <a:ext cx="1171575" cy="12287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487ECCA-355C-FE37-9001-E97C5897A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6898" y="5234001"/>
            <a:ext cx="1171575" cy="1228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E10C8F-5863-9322-BB9E-5398A1202D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9826" y="5209833"/>
            <a:ext cx="11715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D4F58-25D0-0910-D9C2-3502E5B8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5168F-D803-7A82-640B-6DD26281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4157D-9FB9-D197-74C6-4382C5AC3951}"/>
              </a:ext>
            </a:extLst>
          </p:cNvPr>
          <p:cNvSpPr txBox="1"/>
          <p:nvPr/>
        </p:nvSpPr>
        <p:spPr>
          <a:xfrm>
            <a:off x="2455618" y="176364"/>
            <a:ext cx="943657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/>
              <a:t>GovState</a:t>
            </a:r>
            <a:r>
              <a:rPr lang="en-US" sz="6000" b="1" dirty="0">
                <a:solidFill>
                  <a:srgbClr val="E97726"/>
                </a:solidFill>
              </a:rPr>
              <a:t> </a:t>
            </a:r>
            <a:r>
              <a:rPr lang="en-US" sz="6000" b="1" dirty="0"/>
              <a:t>Quick Facts: Grad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95B12-2F04-245D-8C58-CD24D01140EF}"/>
              </a:ext>
            </a:extLst>
          </p:cNvPr>
          <p:cNvSpPr txBox="1"/>
          <p:nvPr/>
        </p:nvSpPr>
        <p:spPr>
          <a:xfrm>
            <a:off x="3372429" y="1368391"/>
            <a:ext cx="8130723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400" dirty="0"/>
              <a:t>- 62 Graduate Programs</a:t>
            </a:r>
            <a:endParaRPr lang="en-US" sz="2400" b="1" dirty="0"/>
          </a:p>
          <a:p>
            <a:pPr lvl="1" algn="just"/>
            <a:r>
              <a:rPr lang="en-US" dirty="0"/>
              <a:t>Masters, Doctoral, Certificate Programs</a:t>
            </a:r>
            <a:endParaRPr lang="en-US" sz="2400" dirty="0"/>
          </a:p>
          <a:p>
            <a:pPr lvl="1" algn="just"/>
            <a:endParaRPr lang="en-US" sz="1600" dirty="0"/>
          </a:p>
          <a:p>
            <a:pPr algn="just"/>
            <a:r>
              <a:rPr lang="en-US" sz="2400" dirty="0"/>
              <a:t>- 4 academic Colleges and the College of Graduate Studies</a:t>
            </a:r>
          </a:p>
          <a:p>
            <a:pPr lvl="1"/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 of Arts and Sciences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 of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 of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 of Health and Human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/>
              <a:t>- Graduate Population = 40.8% of all students</a:t>
            </a:r>
          </a:p>
          <a:p>
            <a:r>
              <a:rPr lang="en-US" sz="2400" b="1" dirty="0"/>
              <a:t>	</a:t>
            </a:r>
          </a:p>
          <a:p>
            <a:r>
              <a:rPr lang="en-US" sz="1200" b="1" dirty="0"/>
              <a:t> </a:t>
            </a:r>
            <a:endParaRPr lang="en-US" sz="1200" dirty="0"/>
          </a:p>
          <a:p>
            <a:r>
              <a:rPr lang="en-US" sz="2400" b="1" dirty="0"/>
              <a:t> </a:t>
            </a:r>
            <a:r>
              <a:rPr lang="en-US" sz="2400" dirty="0"/>
              <a:t>      </a:t>
            </a:r>
          </a:p>
          <a:p>
            <a:endParaRPr lang="en-US" sz="2400" dirty="0"/>
          </a:p>
          <a:p>
            <a:r>
              <a:rPr lang="en-US" sz="1200" dirty="0"/>
              <a:t> </a:t>
            </a:r>
          </a:p>
          <a:p>
            <a:r>
              <a:rPr lang="en-US" sz="2400" dirty="0"/>
              <a:t>          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A863D0-E1F4-7CB3-7A76-E023CC87E687}"/>
              </a:ext>
            </a:extLst>
          </p:cNvPr>
          <p:cNvGrpSpPr/>
          <p:nvPr/>
        </p:nvGrpSpPr>
        <p:grpSpPr>
          <a:xfrm>
            <a:off x="4277463" y="5437328"/>
            <a:ext cx="5792882" cy="737847"/>
            <a:chOff x="3860826" y="2388086"/>
            <a:chExt cx="5792882" cy="590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BC6703-F4D9-DF8E-A722-378D71B40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860826" y="2388086"/>
              <a:ext cx="4470347" cy="590322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E48166-C4AD-F549-0646-BE22941948B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H="1">
              <a:off x="8331173" y="2683247"/>
              <a:ext cx="3746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5CBB8-5A3C-45A3-0F60-C75F7DC11D56}"/>
                </a:ext>
              </a:extLst>
            </p:cNvPr>
            <p:cNvSpPr txBox="1"/>
            <p:nvPr/>
          </p:nvSpPr>
          <p:spPr>
            <a:xfrm>
              <a:off x="4486275" y="2498581"/>
              <a:ext cx="1185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Undergrad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619FBC-F032-A98E-A5C3-A98AACA43C6B}"/>
                </a:ext>
              </a:extLst>
            </p:cNvPr>
            <p:cNvSpPr txBox="1"/>
            <p:nvPr/>
          </p:nvSpPr>
          <p:spPr>
            <a:xfrm>
              <a:off x="6660735" y="2498581"/>
              <a:ext cx="935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Masters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D58F69-0366-3440-D700-D3C4EF4DC7AE}"/>
                </a:ext>
              </a:extLst>
            </p:cNvPr>
            <p:cNvSpPr txBox="1"/>
            <p:nvPr/>
          </p:nvSpPr>
          <p:spPr>
            <a:xfrm>
              <a:off x="8671323" y="2494519"/>
              <a:ext cx="982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Doctoral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25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3" y="164712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Benefits of Graduate Degrees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160421"/>
            <a:ext cx="914590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Advancing Your Career</a:t>
            </a:r>
            <a:r>
              <a:rPr lang="en-US" sz="2400" b="1" dirty="0"/>
              <a:t>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Some Careers require/prefer a Master’s Degree </a:t>
            </a:r>
          </a:p>
          <a:p>
            <a:pPr marL="739775" lvl="1" indent="-280988">
              <a:buFont typeface="Arial" panose="020B0604020202020204" pitchFamily="34" charset="0"/>
              <a:buChar char="•"/>
            </a:pPr>
            <a:r>
              <a:rPr lang="en-US" dirty="0"/>
              <a:t>Psychologist, Social Work, Counseling, Principal, Occupational Therapist, </a:t>
            </a:r>
          </a:p>
          <a:p>
            <a:pPr marL="458787" lvl="1"/>
            <a:r>
              <a:rPr lang="en-US" dirty="0"/>
              <a:t>      Speech Pathologist</a:t>
            </a:r>
          </a:p>
          <a:p>
            <a:pPr marL="458787" lvl="1"/>
            <a:endParaRPr lang="en-US" sz="1400" dirty="0"/>
          </a:p>
          <a:p>
            <a:pPr marL="458787" lvl="1"/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Some Careers require/prefer a Doctoral Degree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Physical Therapist, Superintendent, College Professor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Increased Earning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earnings with a master’s degree+ is 20% higher than bachelor’s degree</a:t>
            </a:r>
          </a:p>
          <a:p>
            <a:pPr lvl="1"/>
            <a:r>
              <a:rPr lang="en-US" dirty="0"/>
              <a:t>	National Center for Education Statistics, 2022 report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565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3" y="102635"/>
            <a:ext cx="8822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to Consider When Choosing a Graduate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651819"/>
            <a:ext cx="91459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The School Itself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Location, Student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Program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Online or In-Peron, Schedule and Timeline, Class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Faculty, Mentors, and Alumni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Real-world experience, connections, willingness to support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Accreditation or Licensure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Will this program align with your expected outcomes?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Cost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Tuition, Fees, Scholarships, Transportation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5" descr="Thought outline">
            <a:extLst>
              <a:ext uri="{FF2B5EF4-FFF2-40B4-BE49-F238E27FC236}">
                <a16:creationId xmlns:a16="http://schemas.microsoft.com/office/drawing/2014/main" id="{B915594A-9D3C-2B48-C5C5-60F0AD3AA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5789" y="1347317"/>
            <a:ext cx="2081683" cy="20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FDC7F1-35E7-EA41-AE25-C1F1A466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218423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Why GovState?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441340"/>
            <a:ext cx="88220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Small Class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average Graduate class size is 12-14 students.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Hands- On Experiential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Many opportunities for real world experience available to students.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Flexible Schedules and Delivery Formats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Evening, Online, and Hybrid options for most classes/programs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Easy to get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I-57, I-80, Metra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Safest public university campus in Illinois and Northwest Indiana</a:t>
            </a:r>
          </a:p>
          <a:p>
            <a:pPr lvl="1"/>
            <a:r>
              <a:rPr lang="en-US" sz="1600" dirty="0"/>
              <a:t>*National Center for Education Statistics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508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6BCB-6D67-E5EE-ABED-6BE9C7C0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643E74-3A26-5238-440E-CF618A9E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DD4BB-1E52-0FBD-2C00-4B630FF9CB38}"/>
              </a:ext>
            </a:extLst>
          </p:cNvPr>
          <p:cNvSpPr txBox="1"/>
          <p:nvPr/>
        </p:nvSpPr>
        <p:spPr>
          <a:xfrm>
            <a:off x="3046094" y="218423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Award Winning Faculty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F9674-5F91-1F73-AE6F-5B9C9B21B4B1}"/>
              </a:ext>
            </a:extLst>
          </p:cNvPr>
          <p:cNvSpPr txBox="1"/>
          <p:nvPr/>
        </p:nvSpPr>
        <p:spPr>
          <a:xfrm>
            <a:off x="2645400" y="1410355"/>
            <a:ext cx="90260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Experienced Industry Leaders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Many studied at </a:t>
            </a:r>
            <a:r>
              <a:rPr lang="en-US" sz="1600" b="1" dirty="0"/>
              <a:t>top universities </a:t>
            </a:r>
            <a:r>
              <a:rPr lang="en-US" sz="1600" dirty="0"/>
              <a:t>(Northwestern University, NYU, McGill, and the University of Chicago)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Many are </a:t>
            </a:r>
            <a:r>
              <a:rPr lang="en-US" sz="1600" b="1" dirty="0"/>
              <a:t>still practicing </a:t>
            </a:r>
            <a:r>
              <a:rPr lang="en-US" sz="1600" dirty="0"/>
              <a:t>in their field in addition to teaching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Allows them to discuss current, relevant, real-world experiences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Popular </a:t>
            </a:r>
            <a:r>
              <a:rPr lang="en-US" sz="1600" b="1" dirty="0"/>
              <a:t>Podcasts, YouTube </a:t>
            </a:r>
            <a:r>
              <a:rPr lang="en-US" sz="1600" dirty="0"/>
              <a:t>Creators, and </a:t>
            </a:r>
            <a:r>
              <a:rPr lang="en-US" sz="1600" b="1" dirty="0"/>
              <a:t>Influencers </a:t>
            </a:r>
            <a:r>
              <a:rPr lang="en-US" sz="1600" dirty="0"/>
              <a:t>in their industry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Published Authors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Key-note speakers </a:t>
            </a:r>
            <a:r>
              <a:rPr lang="en-US" sz="1600" dirty="0"/>
              <a:t>and </a:t>
            </a:r>
            <a:r>
              <a:rPr lang="en-US" sz="1600" b="1" dirty="0"/>
              <a:t>Expert Panelists </a:t>
            </a:r>
            <a:r>
              <a:rPr lang="en-US" sz="1600" dirty="0"/>
              <a:t>at </a:t>
            </a:r>
            <a:r>
              <a:rPr lang="en-US" sz="1600" b="1" dirty="0"/>
              <a:t>National and International</a:t>
            </a:r>
            <a:r>
              <a:rPr lang="en-US" sz="1600" dirty="0"/>
              <a:t> Conferences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Award Winning Faculty: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“Professor Fraud” </a:t>
            </a:r>
            <a:r>
              <a:rPr lang="en-US" sz="1600" dirty="0"/>
              <a:t>- Tax Fraud Expert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Bill </a:t>
            </a:r>
            <a:r>
              <a:rPr lang="en-US" sz="1600" dirty="0" err="1"/>
              <a:t>Kresse</a:t>
            </a:r>
            <a:r>
              <a:rPr lang="en-US" sz="1600" dirty="0"/>
              <a:t>, JD, CPA, CFE - Accounting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Emmy-Award winners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Yvette Brown (producer) – Media Studies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Tony Labriola (producer, director) - Media Studies, Communication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algn="ctr"/>
            <a:r>
              <a:rPr lang="en-US" sz="1600" dirty="0"/>
              <a:t>For More Highlights: 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https://gsunews.govst.edu/faculty-experts/</a:t>
            </a:r>
            <a:endParaRPr lang="en-US" sz="1600" dirty="0"/>
          </a:p>
          <a:p>
            <a:pPr lvl="1" algn="ctr"/>
            <a:r>
              <a:rPr lang="en-US" sz="1600" dirty="0"/>
              <a:t>For Program Specific Faculty Profiles: Program Web Page </a:t>
            </a:r>
            <a:r>
              <a:rPr lang="en-US" sz="1600" dirty="0">
                <a:sym typeface="Wingdings" panose="05000000000000000000" pitchFamily="2" charset="2"/>
              </a:rPr>
              <a:t> Meet our Faculty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912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19007</TotalTime>
  <Words>1732</Words>
  <Application>Microsoft Office PowerPoint</Application>
  <PresentationFormat>Widescreen</PresentationFormat>
  <Paragraphs>406</Paragraphs>
  <Slides>25</Slides>
  <Notes>17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Trade Gothic LT Std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Berry, Craig</cp:lastModifiedBy>
  <cp:revision>45</cp:revision>
  <dcterms:created xsi:type="dcterms:W3CDTF">2020-03-20T15:51:18Z</dcterms:created>
  <dcterms:modified xsi:type="dcterms:W3CDTF">2026-02-27T18:36:21Z</dcterms:modified>
</cp:coreProperties>
</file>